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3" r:id="rId4"/>
    <p:sldMasterId id="2147483674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</p:sldIdLst>
  <p:sldSz cy="5143500" cx="9144000"/>
  <p:notesSz cx="6858000" cy="9144000"/>
  <p:embeddedFontLst>
    <p:embeddedFont>
      <p:font typeface="Montserrat"/>
      <p:regular r:id="rId17"/>
      <p:bold r:id="rId18"/>
      <p:italic r:id="rId19"/>
      <p:bold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10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105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font" Target="fonts/Montserrat-regular.fntdata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2.xml"/><Relationship Id="rId19" Type="http://schemas.openxmlformats.org/officeDocument/2006/relationships/font" Target="fonts/Montserrat-italic.fntdata"/><Relationship Id="rId6" Type="http://schemas.openxmlformats.org/officeDocument/2006/relationships/notesMaster" Target="notesMasters/notesMaster1.xml"/><Relationship Id="rId18" Type="http://schemas.openxmlformats.org/officeDocument/2006/relationships/font" Target="fonts/Montserrat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1de678f047_0_9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7" name="Google Shape;147;g11de678f047_0_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2341655c57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2341655c57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670a1e6bd3_0_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9" name="Google Shape;159;g1670a1e6bd3_0_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670a1e6bd3_0_1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9" name="Google Shape;169;g1670a1e6bd3_0_1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670a1e6bd3_0_38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8" name="Google Shape;178;g1670a1e6bd3_0_3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1670a1e6bd3_0_4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5" name="Google Shape;195;g1670a1e6bd3_0_4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220399a062_0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4" name="Google Shape;214;g2220399a062_0_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228627b1b2_0_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5" name="Google Shape;225;g2228627b1b2_0_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22662d67dd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6" name="Google Shape;236;g222662d67dd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220399a062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5" name="Google Shape;245;g2220399a06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" type="subTitle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61" name="Google Shape;61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2" name="Google Shape;62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3" name="Google Shape;63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int paired with photo 2">
  <p:cSld name="Point paired with photo 2">
    <p:bg>
      <p:bgPr>
        <a:solidFill>
          <a:srgbClr val="FFFFFF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sp>
        <p:nvSpPr>
          <p:cNvPr id="66" name="Google Shape;66;p15"/>
          <p:cNvSpPr txBox="1"/>
          <p:nvPr>
            <p:ph type="title"/>
          </p:nvPr>
        </p:nvSpPr>
        <p:spPr>
          <a:xfrm>
            <a:off x="4736000" y="228600"/>
            <a:ext cx="4253700" cy="9840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  <a:defRPr b="1" sz="4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" type="subTitle"/>
          </p:nvPr>
        </p:nvSpPr>
        <p:spPr>
          <a:xfrm>
            <a:off x="4736000" y="2615875"/>
            <a:ext cx="42537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defRPr>
            </a:lvl1pPr>
            <a:lvl2pPr lvl="1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2pPr>
            <a:lvl3pPr lvl="2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>
                <a:solidFill>
                  <a:schemeClr val="dk1"/>
                </a:solidFill>
              </a:defRPr>
            </a:lvl3pPr>
            <a:lvl4pPr lvl="3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8" name="Google Shape;68;p15"/>
          <p:cNvSpPr txBox="1"/>
          <p:nvPr/>
        </p:nvSpPr>
        <p:spPr>
          <a:xfrm>
            <a:off x="1134750" y="2371650"/>
            <a:ext cx="229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Montserrat"/>
              <a:buNone/>
            </a:pPr>
            <a:r>
              <a:rPr b="0" i="0" lang="es" sz="180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Photo</a:t>
            </a:r>
            <a:endParaRPr b="0" i="0" sz="180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5" name="Google Shape;75;p17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8" name="Google Shape;78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8"/>
          <p:cNvSpPr txBox="1"/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1" name="Google Shape;81;p18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82" name="Google Shape;82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4" name="Google Shape;84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7" name="Google Shape;87;p19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8" name="Google Shape;88;p19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89" name="Google Shape;89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0" name="Google Shape;90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1" name="Google Shape;91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0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4" name="Google Shape;94;p20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95" name="Google Shape;95;p20"/>
          <p:cNvSpPr txBox="1"/>
          <p:nvPr>
            <p:ph idx="2" type="body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6" name="Google Shape;96;p20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97" name="Google Shape;97;p20"/>
          <p:cNvSpPr txBox="1"/>
          <p:nvPr>
            <p:ph idx="4" type="body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9" name="Google Shape;99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0" name="Google Shape;100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8" name="Google Shape;108;p22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6195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indent="-3429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2385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indent="-32385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indent="-32385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09" name="Google Shape;109;p22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5" name="Google Shape;115;p23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16" name="Google Shape;116;p23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indent="-2286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indent="-2286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indent="-2286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indent="-2286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  <p:sp>
        <p:nvSpPr>
          <p:cNvPr id="117" name="Google Shape;117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9" name="Google Shape;119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4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5" name="Google Shape;125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5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8" name="Google Shape;128;p25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29" name="Google Shape;129;p2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0" name="Google Shape;130;p2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1" name="Google Shape;131;p2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3" name="Google Shape;133;p26"/>
          <p:cNvCxnSpPr/>
          <p:nvPr/>
        </p:nvCxnSpPr>
        <p:spPr>
          <a:xfrm rot="10800000">
            <a:off x="-13350" y="543525"/>
            <a:ext cx="91707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4" name="Google Shape;134;p26"/>
          <p:cNvCxnSpPr/>
          <p:nvPr/>
        </p:nvCxnSpPr>
        <p:spPr>
          <a:xfrm rot="10800000">
            <a:off x="491250" y="2400"/>
            <a:ext cx="0" cy="51411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5" name="Google Shape;135;p26"/>
          <p:cNvSpPr/>
          <p:nvPr/>
        </p:nvSpPr>
        <p:spPr>
          <a:xfrm>
            <a:off x="532497" y="147675"/>
            <a:ext cx="1287000" cy="1113000"/>
          </a:xfrm>
          <a:prstGeom prst="triangle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6"/>
          <p:cNvSpPr/>
          <p:nvPr/>
        </p:nvSpPr>
        <p:spPr>
          <a:xfrm>
            <a:off x="7401296" y="3398401"/>
            <a:ext cx="1742700" cy="1745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26"/>
          <p:cNvSpPr txBox="1"/>
          <p:nvPr>
            <p:ph type="title"/>
          </p:nvPr>
        </p:nvSpPr>
        <p:spPr>
          <a:xfrm>
            <a:off x="619681" y="610041"/>
            <a:ext cx="819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8" name="Google Shape;138;p26"/>
          <p:cNvSpPr txBox="1"/>
          <p:nvPr>
            <p:ph idx="1" type="body"/>
          </p:nvPr>
        </p:nvSpPr>
        <p:spPr>
          <a:xfrm>
            <a:off x="707200" y="1152475"/>
            <a:ext cx="7726800" cy="3416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42900" lvl="1" marL="9144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indent="-323850" lvl="2" marL="137160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cuerpo 1">
  <p:cSld name="TITLE_AND_BODY_1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0" name="Google Shape;140;p27"/>
          <p:cNvCxnSpPr/>
          <p:nvPr/>
        </p:nvCxnSpPr>
        <p:spPr>
          <a:xfrm flipH="1" rot="10800000">
            <a:off x="256825" y="1125"/>
            <a:ext cx="5400" cy="4677300"/>
          </a:xfrm>
          <a:prstGeom prst="straightConnector1">
            <a:avLst/>
          </a:prstGeom>
          <a:noFill/>
          <a:ln cap="flat" cmpd="sng" w="9525">
            <a:solidFill>
              <a:srgbClr val="E779A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1" name="Google Shape;141;p27"/>
          <p:cNvCxnSpPr/>
          <p:nvPr/>
        </p:nvCxnSpPr>
        <p:spPr>
          <a:xfrm rot="10800000">
            <a:off x="-13425" y="189600"/>
            <a:ext cx="8447100" cy="11700"/>
          </a:xfrm>
          <a:prstGeom prst="straightConnector1">
            <a:avLst/>
          </a:prstGeom>
          <a:noFill/>
          <a:ln cap="flat" cmpd="sng" w="9525">
            <a:solidFill>
              <a:srgbClr val="E779A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2" name="Google Shape;142;p27"/>
          <p:cNvSpPr txBox="1"/>
          <p:nvPr>
            <p:ph type="title"/>
          </p:nvPr>
        </p:nvSpPr>
        <p:spPr>
          <a:xfrm>
            <a:off x="619681" y="610041"/>
            <a:ext cx="819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3" name="Google Shape;143;p27"/>
          <p:cNvSpPr txBox="1"/>
          <p:nvPr>
            <p:ph idx="1" type="body"/>
          </p:nvPr>
        </p:nvSpPr>
        <p:spPr>
          <a:xfrm>
            <a:off x="707200" y="1152475"/>
            <a:ext cx="7726800" cy="3416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1pPr>
            <a:lvl2pPr indent="-342900" lvl="1" marL="9144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indent="-323850" lvl="2" marL="137160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pic>
        <p:nvPicPr>
          <p:cNvPr id="144" name="Google Shape;144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460205" y="4648545"/>
            <a:ext cx="683793" cy="5113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1.xml"/><Relationship Id="rId1" Type="http://schemas.openxmlformats.org/officeDocument/2006/relationships/image" Target="../media/image1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3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8402075" y="0"/>
            <a:ext cx="741925" cy="33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348" y="4632626"/>
            <a:ext cx="400924" cy="41150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5" Type="http://schemas.openxmlformats.org/officeDocument/2006/relationships/image" Target="../media/image13.png"/><Relationship Id="rId6" Type="http://schemas.openxmlformats.org/officeDocument/2006/relationships/image" Target="../media/image8.png"/><Relationship Id="rId7" Type="http://schemas.openxmlformats.org/officeDocument/2006/relationships/image" Target="../media/image2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www.wikimediachile.cl" TargetMode="External"/><Relationship Id="rId4" Type="http://schemas.openxmlformats.org/officeDocument/2006/relationships/hyperlink" Target="mailto:contacto@wikimediachile.cl" TargetMode="External"/><Relationship Id="rId5" Type="http://schemas.openxmlformats.org/officeDocument/2006/relationships/hyperlink" Target="http://twitter.com/wikimedia_cl" TargetMode="External"/><Relationship Id="rId6" Type="http://schemas.openxmlformats.org/officeDocument/2006/relationships/image" Target="../media/image25.png"/><Relationship Id="rId7" Type="http://schemas.openxmlformats.org/officeDocument/2006/relationships/image" Target="../media/image3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png"/><Relationship Id="rId4" Type="http://schemas.openxmlformats.org/officeDocument/2006/relationships/image" Target="../media/image34.gif"/><Relationship Id="rId5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Relationship Id="rId4" Type="http://schemas.openxmlformats.org/officeDocument/2006/relationships/image" Target="../media/image16.png"/><Relationship Id="rId9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2.png"/><Relationship Id="rId7" Type="http://schemas.openxmlformats.org/officeDocument/2006/relationships/image" Target="../media/image18.png"/><Relationship Id="rId8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Relationship Id="rId4" Type="http://schemas.openxmlformats.org/officeDocument/2006/relationships/hyperlink" Target="https://wikimedia.cl/buenas-practicas2/" TargetMode="External"/><Relationship Id="rId9" Type="http://schemas.openxmlformats.org/officeDocument/2006/relationships/image" Target="../media/image32.jpg"/><Relationship Id="rId5" Type="http://schemas.openxmlformats.org/officeDocument/2006/relationships/hyperlink" Target="https://wikimedia.cl/docentes-de-siete-paises-de-latinoamerica-se-formaron-en-curso-virtual-de-wikimedia-chile/" TargetMode="External"/><Relationship Id="rId6" Type="http://schemas.openxmlformats.org/officeDocument/2006/relationships/image" Target="../media/image31.jpg"/><Relationship Id="rId7" Type="http://schemas.openxmlformats.org/officeDocument/2006/relationships/hyperlink" Target="https://commons.wikimedia.org/wiki/File:Cuadernillo_Herramientas_Wiki_para_la_Educaci%C3%B3n_patrimonial.pdf" TargetMode="External"/><Relationship Id="rId8" Type="http://schemas.openxmlformats.org/officeDocument/2006/relationships/image" Target="../media/image2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Relationship Id="rId4" Type="http://schemas.openxmlformats.org/officeDocument/2006/relationships/image" Target="../media/image29.png"/><Relationship Id="rId5" Type="http://schemas.openxmlformats.org/officeDocument/2006/relationships/hyperlink" Target="https://wikimedia.cl/feriapatrimoniomaulino/" TargetMode="External"/><Relationship Id="rId6" Type="http://schemas.openxmlformats.org/officeDocument/2006/relationships/image" Target="../media/image2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Relationship Id="rId4" Type="http://schemas.openxmlformats.org/officeDocument/2006/relationships/image" Target="../media/image3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8"/>
          <p:cNvSpPr txBox="1"/>
          <p:nvPr>
            <p:ph idx="1" type="subTitle"/>
          </p:nvPr>
        </p:nvSpPr>
        <p:spPr>
          <a:xfrm>
            <a:off x="277950" y="2400525"/>
            <a:ext cx="8588100" cy="8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</a:pPr>
            <a:r>
              <a:rPr b="1" lang="es" sz="3000">
                <a:latin typeface="Montserrat"/>
                <a:ea typeface="Montserrat"/>
                <a:cs typeface="Montserrat"/>
                <a:sym typeface="Montserrat"/>
              </a:rPr>
              <a:t>Educación y Alfabetización digital en el universo Wikimedia</a:t>
            </a:r>
            <a:endParaRPr b="1" sz="3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0" name="Google Shape;150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81898" y="541840"/>
            <a:ext cx="1684713" cy="1330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52030" y="547580"/>
            <a:ext cx="1683544" cy="1318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64846" y="547582"/>
            <a:ext cx="1683543" cy="1318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77686" y="547715"/>
            <a:ext cx="1683544" cy="1318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230105" y="4574233"/>
            <a:ext cx="683793" cy="51135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5" name="Google Shape;155;p28"/>
          <p:cNvCxnSpPr/>
          <p:nvPr/>
        </p:nvCxnSpPr>
        <p:spPr>
          <a:xfrm>
            <a:off x="166950" y="4293250"/>
            <a:ext cx="3899100" cy="0"/>
          </a:xfrm>
          <a:prstGeom prst="straightConnector1">
            <a:avLst/>
          </a:prstGeom>
          <a:noFill/>
          <a:ln cap="flat" cmpd="sng" w="9525">
            <a:solidFill>
              <a:srgbClr val="E779A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6" name="Google Shape;156;p28"/>
          <p:cNvSpPr txBox="1"/>
          <p:nvPr/>
        </p:nvSpPr>
        <p:spPr>
          <a:xfrm>
            <a:off x="166950" y="4355975"/>
            <a:ext cx="3699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latin typeface="Montserrat"/>
                <a:ea typeface="Montserrat"/>
                <a:cs typeface="Montserrat"/>
                <a:sym typeface="Montserrat"/>
              </a:rPr>
              <a:t>Presentación institucional </a:t>
            </a:r>
            <a:endParaRPr b="1" sz="12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7"/>
          <p:cNvSpPr txBox="1"/>
          <p:nvPr>
            <p:ph idx="1" type="body"/>
          </p:nvPr>
        </p:nvSpPr>
        <p:spPr>
          <a:xfrm>
            <a:off x="3087613" y="2942150"/>
            <a:ext cx="2968800" cy="1595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s" u="sng">
                <a:solidFill>
                  <a:schemeClr val="hlink"/>
                </a:solidFill>
                <a:hlinkClick r:id="rId3"/>
              </a:rPr>
              <a:t>www.wikimediachile.cl</a:t>
            </a:r>
            <a:endParaRPr/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s" u="sng">
                <a:solidFill>
                  <a:schemeClr val="hlink"/>
                </a:solidFill>
                <a:hlinkClick r:id="rId4"/>
              </a:rPr>
              <a:t>contacto@wikimediachile.cl</a:t>
            </a:r>
            <a:endParaRPr/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es" u="sng">
                <a:solidFill>
                  <a:schemeClr val="hlink"/>
                </a:solidFill>
                <a:hlinkClick r:id="rId5"/>
              </a:rPr>
              <a:t>@wikimedia_cl  </a:t>
            </a:r>
            <a:endParaRPr/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8" name="Google Shape;258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09100" y="625875"/>
            <a:ext cx="2925775" cy="2252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91375" y="3581752"/>
            <a:ext cx="184151" cy="184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49212" y="4526386"/>
            <a:ext cx="683793" cy="511358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9"/>
          <p:cNvSpPr txBox="1"/>
          <p:nvPr/>
        </p:nvSpPr>
        <p:spPr>
          <a:xfrm>
            <a:off x="166950" y="190525"/>
            <a:ext cx="4147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lang="es" sz="2500">
                <a:latin typeface="Montserrat"/>
                <a:ea typeface="Montserrat"/>
                <a:cs typeface="Montserrat"/>
                <a:sym typeface="Montserrat"/>
              </a:rPr>
              <a:t>Ecosistema Wikimedia</a:t>
            </a:r>
            <a:endParaRPr b="1" i="0" sz="25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63" name="Google Shape;163;p29"/>
          <p:cNvCxnSpPr/>
          <p:nvPr/>
        </p:nvCxnSpPr>
        <p:spPr>
          <a:xfrm flipH="1" rot="10800000">
            <a:off x="166950" y="710125"/>
            <a:ext cx="3918300" cy="3600"/>
          </a:xfrm>
          <a:prstGeom prst="straightConnector1">
            <a:avLst/>
          </a:prstGeom>
          <a:noFill/>
          <a:ln cap="flat" cmpd="sng" w="9525">
            <a:solidFill>
              <a:srgbClr val="E779A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64" name="Google Shape;16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19100" y="628850"/>
            <a:ext cx="3126375" cy="312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9000" y="762450"/>
            <a:ext cx="3126375" cy="312637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9"/>
          <p:cNvSpPr txBox="1"/>
          <p:nvPr/>
        </p:nvSpPr>
        <p:spPr>
          <a:xfrm>
            <a:off x="988875" y="3888825"/>
            <a:ext cx="7232400" cy="11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Montserrat"/>
              <a:buNone/>
            </a:pPr>
            <a:r>
              <a:rPr lang="es" sz="1600">
                <a:latin typeface="Source Serif Pro"/>
                <a:ea typeface="Source Serif Pro"/>
                <a:cs typeface="Source Serif Pro"/>
                <a:sym typeface="Source Serif Pro"/>
              </a:rPr>
              <a:t>Serie de plataformas que promueve contenido local y libre en Internet. </a:t>
            </a:r>
            <a:endParaRPr sz="1600"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Montserrat"/>
              <a:buNone/>
            </a:pPr>
            <a:r>
              <a:rPr lang="es" sz="1600">
                <a:latin typeface="Source Serif Pro"/>
                <a:ea typeface="Source Serif Pro"/>
                <a:cs typeface="Source Serif Pro"/>
                <a:sym typeface="Source Serif Pro"/>
              </a:rPr>
              <a:t>En éstas p</a:t>
            </a:r>
            <a:r>
              <a:rPr lang="es" sz="1600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articipan</a:t>
            </a:r>
            <a:r>
              <a:rPr lang="es" sz="1600">
                <a:latin typeface="Source Serif Pro"/>
                <a:ea typeface="Source Serif Pro"/>
                <a:cs typeface="Source Serif Pro"/>
                <a:sym typeface="Source Serif Pro"/>
              </a:rPr>
              <a:t>:</a:t>
            </a:r>
            <a:r>
              <a:rPr lang="es" sz="1600">
                <a:solidFill>
                  <a:srgbClr val="000000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 editores voluntarios, profesionales pagados, colaboradores externos (referentes en educación, organizaciones de DDHH, instituciones, etc.), instituciones</a:t>
            </a:r>
            <a:r>
              <a:rPr lang="es" sz="1600">
                <a:latin typeface="Source Serif Pro"/>
                <a:ea typeface="Source Serif Pro"/>
                <a:cs typeface="Source Serif Pro"/>
                <a:sym typeface="Source Serif Pro"/>
              </a:rPr>
              <a:t>, investigadores, entre otras comunidades.</a:t>
            </a:r>
            <a:endParaRPr sz="1600">
              <a:solidFill>
                <a:srgbClr val="000000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49212" y="4526386"/>
            <a:ext cx="683793" cy="511358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30"/>
          <p:cNvSpPr txBox="1"/>
          <p:nvPr/>
        </p:nvSpPr>
        <p:spPr>
          <a:xfrm>
            <a:off x="173150" y="150850"/>
            <a:ext cx="6303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lang="es" sz="2500">
                <a:latin typeface="Montserrat"/>
                <a:ea typeface="Montserrat"/>
                <a:cs typeface="Montserrat"/>
                <a:sym typeface="Montserrat"/>
              </a:rPr>
              <a:t>Wikipedia </a:t>
            </a:r>
            <a:endParaRPr b="1" i="0" sz="25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73" name="Google Shape;173;p30"/>
          <p:cNvCxnSpPr/>
          <p:nvPr/>
        </p:nvCxnSpPr>
        <p:spPr>
          <a:xfrm flipH="1" rot="10800000">
            <a:off x="173150" y="671975"/>
            <a:ext cx="2647200" cy="2100"/>
          </a:xfrm>
          <a:prstGeom prst="straightConnector1">
            <a:avLst/>
          </a:prstGeom>
          <a:noFill/>
          <a:ln cap="flat" cmpd="sng" w="9525">
            <a:solidFill>
              <a:srgbClr val="E779A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74" name="Google Shape;174;p30"/>
          <p:cNvPicPr preferRelativeResize="0"/>
          <p:nvPr/>
        </p:nvPicPr>
        <p:blipFill rotWithShape="1">
          <a:blip r:embed="rId4">
            <a:alphaModFix/>
          </a:blip>
          <a:srcRect b="7761" l="1253" r="20413" t="12218"/>
          <a:stretch/>
        </p:blipFill>
        <p:spPr>
          <a:xfrm>
            <a:off x="38425" y="1028675"/>
            <a:ext cx="8970850" cy="3497699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5" name="Google Shape;175;p30"/>
          <p:cNvSpPr txBox="1"/>
          <p:nvPr/>
        </p:nvSpPr>
        <p:spPr>
          <a:xfrm>
            <a:off x="3093975" y="671975"/>
            <a:ext cx="5753400" cy="954300"/>
          </a:xfrm>
          <a:prstGeom prst="rect">
            <a:avLst/>
          </a:prstGeom>
          <a:solidFill>
            <a:srgbClr val="E779A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Wikipedia es el principal proyecto Wikimedia. Es una enciclopedia de contenido libre, construida colaborativamente y que busca reflejar un punto de vista neutral a través del uso de múltiples fuentes confiables de información. </a:t>
            </a:r>
            <a:endParaRPr b="1">
              <a:solidFill>
                <a:schemeClr val="lt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49212" y="4526386"/>
            <a:ext cx="683793" cy="511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6150" y="816600"/>
            <a:ext cx="523175" cy="523175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1"/>
          <p:cNvSpPr txBox="1"/>
          <p:nvPr/>
        </p:nvSpPr>
        <p:spPr>
          <a:xfrm>
            <a:off x="195700" y="1383750"/>
            <a:ext cx="2428800" cy="461700"/>
          </a:xfrm>
          <a:prstGeom prst="rect">
            <a:avLst/>
          </a:prstGeom>
          <a:noFill/>
          <a:ln cap="flat" cmpd="sng" w="9525">
            <a:solidFill>
              <a:srgbClr val="E779A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 colaborativa 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3" name="Google Shape;183;p31"/>
          <p:cNvSpPr txBox="1"/>
          <p:nvPr/>
        </p:nvSpPr>
        <p:spPr>
          <a:xfrm>
            <a:off x="195700" y="1845450"/>
            <a:ext cx="24288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Source Serif Pro"/>
                <a:ea typeface="Source Serif Pro"/>
                <a:cs typeface="Source Serif Pro"/>
                <a:sym typeface="Source Serif Pro"/>
              </a:rPr>
              <a:t>+300 mil editores trabajan voluntariamente construyendo, actualizando y monitoreando el contenido. </a:t>
            </a:r>
            <a:endParaRPr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pic>
        <p:nvPicPr>
          <p:cNvPr id="184" name="Google Shape;184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13100" y="816575"/>
            <a:ext cx="461700" cy="46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1"/>
          <p:cNvSpPr txBox="1"/>
          <p:nvPr/>
        </p:nvSpPr>
        <p:spPr>
          <a:xfrm>
            <a:off x="3115375" y="1420788"/>
            <a:ext cx="2428800" cy="461700"/>
          </a:xfrm>
          <a:prstGeom prst="rect">
            <a:avLst/>
          </a:prstGeom>
          <a:noFill/>
          <a:ln cap="flat" cmpd="sng" w="9525">
            <a:solidFill>
              <a:srgbClr val="E779A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 libre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6" name="Google Shape;186;p31"/>
          <p:cNvSpPr txBox="1"/>
          <p:nvPr/>
        </p:nvSpPr>
        <p:spPr>
          <a:xfrm>
            <a:off x="3115375" y="1956700"/>
            <a:ext cx="24288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Source Serif Pro"/>
                <a:ea typeface="Source Serif Pro"/>
                <a:cs typeface="Source Serif Pro"/>
                <a:sym typeface="Source Serif Pro"/>
              </a:rPr>
              <a:t>Tanto el acceso como la participación en sus contenidos es abierta. </a:t>
            </a:r>
            <a:endParaRPr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pic>
        <p:nvPicPr>
          <p:cNvPr id="187" name="Google Shape;187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148572" y="755527"/>
            <a:ext cx="590899" cy="568724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1"/>
          <p:cNvSpPr txBox="1"/>
          <p:nvPr/>
        </p:nvSpPr>
        <p:spPr>
          <a:xfrm>
            <a:off x="6370975" y="1372525"/>
            <a:ext cx="2428800" cy="461700"/>
          </a:xfrm>
          <a:prstGeom prst="rect">
            <a:avLst/>
          </a:prstGeom>
          <a:noFill/>
          <a:ln cap="flat" cmpd="sng" w="9525">
            <a:solidFill>
              <a:srgbClr val="E779A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 global/local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9" name="Google Shape;189;p31"/>
          <p:cNvSpPr txBox="1"/>
          <p:nvPr/>
        </p:nvSpPr>
        <p:spPr>
          <a:xfrm>
            <a:off x="6370975" y="1882500"/>
            <a:ext cx="24288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Source Serif Pro"/>
                <a:ea typeface="Source Serif Pro"/>
                <a:cs typeface="Source Serif Pro"/>
                <a:sym typeface="Source Serif Pro"/>
              </a:rPr>
              <a:t>Existen +300 Wikipedias. Cada comunidad influye en sus contenidos  </a:t>
            </a:r>
            <a:endParaRPr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pic>
        <p:nvPicPr>
          <p:cNvPr id="190" name="Google Shape;190;p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209513" y="2907075"/>
            <a:ext cx="569400" cy="56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1"/>
          <p:cNvSpPr txBox="1"/>
          <p:nvPr/>
        </p:nvSpPr>
        <p:spPr>
          <a:xfrm>
            <a:off x="3115375" y="3595538"/>
            <a:ext cx="2428800" cy="461700"/>
          </a:xfrm>
          <a:prstGeom prst="rect">
            <a:avLst/>
          </a:prstGeom>
          <a:noFill/>
          <a:ln cap="flat" cmpd="sng" w="9525">
            <a:solidFill>
              <a:srgbClr val="E779A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 masiva </a:t>
            </a:r>
            <a:endParaRPr b="1"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2" name="Google Shape;192;p31"/>
          <p:cNvSpPr txBox="1"/>
          <p:nvPr/>
        </p:nvSpPr>
        <p:spPr>
          <a:xfrm>
            <a:off x="2859550" y="4114150"/>
            <a:ext cx="3077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latin typeface="Source Serif Pro"/>
                <a:ea typeface="Source Serif Pro"/>
                <a:cs typeface="Source Serif Pro"/>
                <a:sym typeface="Source Serif Pro"/>
              </a:rPr>
              <a:t>Solo la Wikipedia en español acumula +31 millones de visitas diarias</a:t>
            </a:r>
            <a:endParaRPr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49212" y="4526386"/>
            <a:ext cx="683793" cy="511358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2"/>
          <p:cNvSpPr txBox="1"/>
          <p:nvPr/>
        </p:nvSpPr>
        <p:spPr>
          <a:xfrm>
            <a:off x="173150" y="150850"/>
            <a:ext cx="8677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lang="es" sz="2500">
                <a:latin typeface="Montserrat"/>
                <a:ea typeface="Montserrat"/>
                <a:cs typeface="Montserrat"/>
                <a:sym typeface="Montserrat"/>
              </a:rPr>
              <a:t>Gobernanza y prevención de desinformación  </a:t>
            </a:r>
            <a:endParaRPr b="1" i="0" sz="25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99" name="Google Shape;199;p32"/>
          <p:cNvCxnSpPr/>
          <p:nvPr/>
        </p:nvCxnSpPr>
        <p:spPr>
          <a:xfrm>
            <a:off x="173150" y="674075"/>
            <a:ext cx="3795300" cy="0"/>
          </a:xfrm>
          <a:prstGeom prst="straightConnector1">
            <a:avLst/>
          </a:prstGeom>
          <a:noFill/>
          <a:ln cap="flat" cmpd="sng" w="9525">
            <a:solidFill>
              <a:srgbClr val="E779A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0" name="Google Shape;200;p32"/>
          <p:cNvSpPr txBox="1"/>
          <p:nvPr/>
        </p:nvSpPr>
        <p:spPr>
          <a:xfrm>
            <a:off x="836700" y="1176575"/>
            <a:ext cx="3795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Criterios y reglas rigen la producción de contenidos </a:t>
            </a:r>
            <a:endParaRPr sz="1600">
              <a:solidFill>
                <a:schemeClr val="dk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201" name="Google Shape;201;p32"/>
          <p:cNvSpPr txBox="1"/>
          <p:nvPr/>
        </p:nvSpPr>
        <p:spPr>
          <a:xfrm>
            <a:off x="956400" y="2562600"/>
            <a:ext cx="3675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Revisión y actualización colectiva </a:t>
            </a:r>
            <a:endParaRPr sz="1600">
              <a:solidFill>
                <a:schemeClr val="dk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202" name="Google Shape;202;p32"/>
          <p:cNvSpPr txBox="1"/>
          <p:nvPr/>
        </p:nvSpPr>
        <p:spPr>
          <a:xfrm>
            <a:off x="806725" y="3565363"/>
            <a:ext cx="3675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Colaboración entre sectores: datos y fuentes fiables </a:t>
            </a:r>
            <a:endParaRPr sz="1600">
              <a:solidFill>
                <a:schemeClr val="dk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203" name="Google Shape;203;p32"/>
          <p:cNvSpPr txBox="1"/>
          <p:nvPr/>
        </p:nvSpPr>
        <p:spPr>
          <a:xfrm>
            <a:off x="5886025" y="3717413"/>
            <a:ext cx="3675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Roles específicos. </a:t>
            </a:r>
            <a:endParaRPr sz="1600">
              <a:solidFill>
                <a:schemeClr val="dk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pic>
        <p:nvPicPr>
          <p:cNvPr id="204" name="Google Shape;20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775" y="3731875"/>
            <a:ext cx="568725" cy="56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2998" y="2314838"/>
            <a:ext cx="901625" cy="90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038" y="1064313"/>
            <a:ext cx="901625" cy="90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49671" y="970987"/>
            <a:ext cx="901624" cy="901624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2"/>
          <p:cNvSpPr txBox="1"/>
          <p:nvPr/>
        </p:nvSpPr>
        <p:spPr>
          <a:xfrm>
            <a:off x="6051300" y="1093950"/>
            <a:ext cx="3795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Wikiproyectos </a:t>
            </a:r>
            <a:endParaRPr sz="1600">
              <a:solidFill>
                <a:schemeClr val="dk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sp>
        <p:nvSpPr>
          <p:cNvPr id="209" name="Google Shape;209;p32"/>
          <p:cNvSpPr txBox="1"/>
          <p:nvPr/>
        </p:nvSpPr>
        <p:spPr>
          <a:xfrm>
            <a:off x="6111150" y="2261663"/>
            <a:ext cx="3675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Protección y semi-</a:t>
            </a:r>
            <a:endParaRPr sz="1600">
              <a:solidFill>
                <a:schemeClr val="dk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dk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protección de artículos </a:t>
            </a:r>
            <a:endParaRPr sz="1600">
              <a:solidFill>
                <a:schemeClr val="dk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pic>
        <p:nvPicPr>
          <p:cNvPr id="210" name="Google Shape;210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13700" y="3514538"/>
            <a:ext cx="799475" cy="79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258588" y="2414548"/>
            <a:ext cx="683800" cy="68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49212" y="4526386"/>
            <a:ext cx="683793" cy="511358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3"/>
          <p:cNvSpPr txBox="1"/>
          <p:nvPr/>
        </p:nvSpPr>
        <p:spPr>
          <a:xfrm>
            <a:off x="166950" y="226325"/>
            <a:ext cx="8082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s" sz="2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Proyectos específicos: F</a:t>
            </a:r>
            <a:r>
              <a:rPr b="1" lang="es" sz="2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ormación docente</a:t>
            </a:r>
            <a:endParaRPr b="1" i="0" sz="25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18" name="Google Shape;218;p33"/>
          <p:cNvCxnSpPr/>
          <p:nvPr/>
        </p:nvCxnSpPr>
        <p:spPr>
          <a:xfrm>
            <a:off x="166950" y="690263"/>
            <a:ext cx="3335400" cy="21000"/>
          </a:xfrm>
          <a:prstGeom prst="straightConnector1">
            <a:avLst/>
          </a:prstGeom>
          <a:noFill/>
          <a:ln cap="flat" cmpd="sng" w="9525">
            <a:solidFill>
              <a:srgbClr val="E779A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9" name="Google Shape;219;p33"/>
          <p:cNvSpPr txBox="1"/>
          <p:nvPr>
            <p:ph idx="4294967295" type="subTitle"/>
          </p:nvPr>
        </p:nvSpPr>
        <p:spPr>
          <a:xfrm>
            <a:off x="4461700" y="790275"/>
            <a:ext cx="3877200" cy="1984200"/>
          </a:xfrm>
          <a:prstGeom prst="rect">
            <a:avLst/>
          </a:prstGeom>
          <a:noFill/>
          <a:ln cap="flat" cmpd="sng" w="19050">
            <a:solidFill>
              <a:srgbClr val="E779A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-304165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Source Serif Pro"/>
              <a:buChar char="•"/>
            </a:pPr>
            <a:r>
              <a:rPr lang="es" sz="1400">
                <a:latin typeface="Source Serif Pro"/>
                <a:ea typeface="Source Serif Pro"/>
                <a:cs typeface="Source Serif Pro"/>
                <a:sym typeface="Source Serif Pro"/>
              </a:rPr>
              <a:t>MOOC permanente para usar herramientas Wikimedia en el aula</a:t>
            </a:r>
            <a:endParaRPr sz="1400"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-304165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Source Serif Pro"/>
              <a:buChar char="•"/>
            </a:pPr>
            <a:r>
              <a:rPr lang="es" sz="1400" u="sng">
                <a:solidFill>
                  <a:schemeClr val="hlink"/>
                </a:solidFill>
                <a:latin typeface="Source Serif Pro"/>
                <a:ea typeface="Source Serif Pro"/>
                <a:cs typeface="Source Serif Pro"/>
                <a:sym typeface="Source Serif Pro"/>
                <a:hlinkClick r:id="rId4"/>
              </a:rPr>
              <a:t>Seminarios web y talleres</a:t>
            </a:r>
            <a:r>
              <a:rPr lang="es" sz="1400">
                <a:latin typeface="Source Serif Pro"/>
                <a:ea typeface="Source Serif Pro"/>
                <a:cs typeface="Source Serif Pro"/>
                <a:sym typeface="Source Serif Pro"/>
              </a:rPr>
              <a:t> para docente en Chile y Latam</a:t>
            </a:r>
            <a:endParaRPr sz="1400"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-304165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Source Serif Pro"/>
              <a:buChar char="•"/>
            </a:pPr>
            <a:r>
              <a:rPr lang="es" sz="1400">
                <a:latin typeface="Source Serif Pro"/>
                <a:ea typeface="Source Serif Pro"/>
                <a:cs typeface="Source Serif Pro"/>
                <a:sym typeface="Source Serif Pro"/>
              </a:rPr>
              <a:t>Actividades de alfabetización mediática e informacional </a:t>
            </a:r>
            <a:endParaRPr sz="1400"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-304165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Source Serif Pro"/>
              <a:buChar char="•"/>
            </a:pPr>
            <a:r>
              <a:rPr lang="es" sz="1400">
                <a:latin typeface="Source Serif Pro"/>
                <a:ea typeface="Source Serif Pro"/>
                <a:cs typeface="Source Serif Pro"/>
                <a:sym typeface="Source Serif Pro"/>
              </a:rPr>
              <a:t>Creación de </a:t>
            </a:r>
            <a:r>
              <a:rPr lang="es" sz="1400" u="sng">
                <a:solidFill>
                  <a:schemeClr val="hlink"/>
                </a:solidFill>
                <a:latin typeface="Source Serif Pro"/>
                <a:ea typeface="Source Serif Pro"/>
                <a:cs typeface="Source Serif Pro"/>
                <a:sym typeface="Source Serif Pro"/>
                <a:hlinkClick r:id="rId5"/>
              </a:rPr>
              <a:t>recursos abiertos</a:t>
            </a:r>
            <a:r>
              <a:rPr lang="es" sz="1400">
                <a:latin typeface="Source Serif Pro"/>
                <a:ea typeface="Source Serif Pro"/>
                <a:cs typeface="Source Serif Pro"/>
                <a:sym typeface="Source Serif Pro"/>
              </a:rPr>
              <a:t> para docentes </a:t>
            </a:r>
            <a:endParaRPr sz="1400"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220" name="Google Shape;220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2600" y="790275"/>
            <a:ext cx="3335399" cy="4323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3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42150" y="2453075"/>
            <a:ext cx="1829550" cy="258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3"/>
          <p:cNvPicPr preferRelativeResize="0"/>
          <p:nvPr/>
        </p:nvPicPr>
        <p:blipFill rotWithShape="1">
          <a:blip r:embed="rId9">
            <a:alphaModFix/>
          </a:blip>
          <a:srcRect b="35157" l="0" r="0" t="0"/>
          <a:stretch/>
        </p:blipFill>
        <p:spPr>
          <a:xfrm>
            <a:off x="4461700" y="2815225"/>
            <a:ext cx="4471301" cy="2222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49212" y="4526386"/>
            <a:ext cx="683793" cy="511358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4"/>
          <p:cNvSpPr txBox="1"/>
          <p:nvPr/>
        </p:nvSpPr>
        <p:spPr>
          <a:xfrm>
            <a:off x="166950" y="226325"/>
            <a:ext cx="8082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s" sz="25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Proyectos específicos: </a:t>
            </a:r>
            <a:r>
              <a:rPr b="1" lang="es" sz="2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Wiki en el Aula</a:t>
            </a:r>
            <a:endParaRPr b="1" i="0" sz="25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29" name="Google Shape;229;p34"/>
          <p:cNvCxnSpPr/>
          <p:nvPr/>
        </p:nvCxnSpPr>
        <p:spPr>
          <a:xfrm>
            <a:off x="166950" y="690263"/>
            <a:ext cx="3335400" cy="21000"/>
          </a:xfrm>
          <a:prstGeom prst="straightConnector1">
            <a:avLst/>
          </a:prstGeom>
          <a:noFill/>
          <a:ln cap="flat" cmpd="sng" w="9525">
            <a:solidFill>
              <a:srgbClr val="E779A6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0" name="Google Shape;230;p34"/>
          <p:cNvSpPr txBox="1"/>
          <p:nvPr>
            <p:ph idx="4294967295" type="subTitle"/>
          </p:nvPr>
        </p:nvSpPr>
        <p:spPr>
          <a:xfrm>
            <a:off x="4461700" y="790275"/>
            <a:ext cx="3877200" cy="1984200"/>
          </a:xfrm>
          <a:prstGeom prst="rect">
            <a:avLst/>
          </a:prstGeom>
          <a:noFill/>
          <a:ln cap="flat" cmpd="sng" w="19050">
            <a:solidFill>
              <a:srgbClr val="E779A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75"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-315282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Source Serif Pro"/>
              <a:buChar char="•"/>
            </a:pPr>
            <a:r>
              <a:rPr lang="es" sz="1475">
                <a:latin typeface="Source Serif Pro"/>
                <a:ea typeface="Source Serif Pro"/>
                <a:cs typeface="Source Serif Pro"/>
                <a:sym typeface="Source Serif Pro"/>
              </a:rPr>
              <a:t>Char</a:t>
            </a:r>
            <a:r>
              <a:rPr lang="es" sz="1475">
                <a:latin typeface="Source Serif Pro"/>
                <a:ea typeface="Source Serif Pro"/>
                <a:cs typeface="Source Serif Pro"/>
                <a:sym typeface="Source Serif Pro"/>
              </a:rPr>
              <a:t>las y talleres para estudiantes en ciudadanía digital y desinformación.</a:t>
            </a:r>
            <a:endParaRPr sz="1475"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75"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-315282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Source Serif Pro"/>
              <a:buChar char="•"/>
            </a:pPr>
            <a:r>
              <a:rPr lang="es" sz="1475">
                <a:latin typeface="Source Serif Pro"/>
                <a:ea typeface="Source Serif Pro"/>
                <a:cs typeface="Source Serif Pro"/>
                <a:sym typeface="Source Serif Pro"/>
              </a:rPr>
              <a:t>Tutoriales y cápsulas formativas.</a:t>
            </a:r>
            <a:endParaRPr sz="1475"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75"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-315282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Source Serif Pro"/>
              <a:buChar char="•"/>
            </a:pPr>
            <a:r>
              <a:rPr lang="es" sz="1475">
                <a:latin typeface="Source Serif Pro"/>
                <a:ea typeface="Source Serif Pro"/>
                <a:cs typeface="Source Serif Pro"/>
                <a:sym typeface="Source Serif Pro"/>
              </a:rPr>
              <a:t>Capacitaciones sobre cómo usar los proyectos Wikimedia.</a:t>
            </a:r>
            <a:endParaRPr sz="1475"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75"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indent="-315282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Source Serif Pro"/>
              <a:buChar char="•"/>
            </a:pPr>
            <a:r>
              <a:rPr lang="es" sz="1475">
                <a:latin typeface="Source Serif Pro"/>
                <a:ea typeface="Source Serif Pro"/>
                <a:cs typeface="Source Serif Pro"/>
                <a:sym typeface="Source Serif Pro"/>
              </a:rPr>
              <a:t>Proyectos de patrimonio y memoria local.</a:t>
            </a:r>
            <a:endParaRPr sz="1400"/>
          </a:p>
        </p:txBody>
      </p:sp>
      <p:pic>
        <p:nvPicPr>
          <p:cNvPr id="231" name="Google Shape;23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955" y="790273"/>
            <a:ext cx="3335399" cy="2501585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4"/>
          <p:cNvSpPr txBox="1"/>
          <p:nvPr/>
        </p:nvSpPr>
        <p:spPr>
          <a:xfrm>
            <a:off x="498294" y="3332606"/>
            <a:ext cx="2672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800" u="sng">
                <a:solidFill>
                  <a:schemeClr val="hlink"/>
                </a:solidFill>
                <a:latin typeface="Source Serif Pro"/>
                <a:ea typeface="Source Serif Pro"/>
                <a:cs typeface="Source Serif Pro"/>
                <a:sym typeface="Source Serif Pro"/>
                <a:hlinkClick r:id="rId5"/>
              </a:rPr>
              <a:t>70 estudiantes de la Región del Maule presentaron investigaciones con proyectos Wikimedia en Feria Patrimonial organizada por Wikimedia Chile y UA Talca</a:t>
            </a:r>
            <a:endParaRPr sz="800" u="sng"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  <p:pic>
        <p:nvPicPr>
          <p:cNvPr id="233" name="Google Shape;233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54749" y="2926875"/>
            <a:ext cx="5278249" cy="22061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49212" y="4526386"/>
            <a:ext cx="683793" cy="511358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5"/>
          <p:cNvSpPr txBox="1"/>
          <p:nvPr/>
        </p:nvSpPr>
        <p:spPr>
          <a:xfrm>
            <a:off x="173150" y="150850"/>
            <a:ext cx="6303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lang="es" sz="2500">
                <a:latin typeface="Montserrat"/>
                <a:ea typeface="Montserrat"/>
                <a:cs typeface="Montserrat"/>
                <a:sym typeface="Montserrat"/>
              </a:rPr>
              <a:t>Wikipedia </a:t>
            </a:r>
            <a:endParaRPr b="1" i="0" sz="25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40" name="Google Shape;240;p35"/>
          <p:cNvCxnSpPr/>
          <p:nvPr/>
        </p:nvCxnSpPr>
        <p:spPr>
          <a:xfrm flipH="1" rot="10800000">
            <a:off x="173150" y="671975"/>
            <a:ext cx="2647200" cy="2100"/>
          </a:xfrm>
          <a:prstGeom prst="straightConnector1">
            <a:avLst/>
          </a:prstGeom>
          <a:noFill/>
          <a:ln cap="flat" cmpd="sng" w="9525">
            <a:solidFill>
              <a:srgbClr val="E779A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41" name="Google Shape;24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150" y="762852"/>
            <a:ext cx="6832676" cy="369660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42" name="Google Shape;242;p35"/>
          <p:cNvSpPr txBox="1"/>
          <p:nvPr/>
        </p:nvSpPr>
        <p:spPr>
          <a:xfrm>
            <a:off x="3066500" y="3255650"/>
            <a:ext cx="5866500" cy="1169700"/>
          </a:xfrm>
          <a:prstGeom prst="rect">
            <a:avLst/>
          </a:prstGeom>
          <a:solidFill>
            <a:srgbClr val="E779A6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Gracias a sus diferentes herramientas y las interacciones que se dan en la plataforma, </a:t>
            </a:r>
            <a:r>
              <a:rPr b="1" lang="es">
                <a:solidFill>
                  <a:schemeClr val="lt1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Wikipedia es una buena herramienta para discutir sobre los procesos de producción y verificación del conocimiento, y para entrenar habilidades de lectura crítica y búsqueda bibliográfica frente a la proliferación de información en los entornos digitales.</a:t>
            </a:r>
            <a:endParaRPr b="1">
              <a:solidFill>
                <a:schemeClr val="lt1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6"/>
          <p:cNvSpPr/>
          <p:nvPr/>
        </p:nvSpPr>
        <p:spPr>
          <a:xfrm>
            <a:off x="1669575" y="2350875"/>
            <a:ext cx="1242900" cy="606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36"/>
          <p:cNvSpPr txBox="1"/>
          <p:nvPr>
            <p:ph type="title"/>
          </p:nvPr>
        </p:nvSpPr>
        <p:spPr>
          <a:xfrm>
            <a:off x="166950" y="194950"/>
            <a:ext cx="8122500" cy="7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Montserrat"/>
              <a:buNone/>
            </a:pPr>
            <a:r>
              <a:rPr lang="es" sz="2500"/>
              <a:t>Wikimedia Chile y la educación en digital</a:t>
            </a:r>
            <a:endParaRPr sz="2500"/>
          </a:p>
        </p:txBody>
      </p:sp>
      <p:sp>
        <p:nvSpPr>
          <p:cNvPr id="249" name="Google Shape;249;p36"/>
          <p:cNvSpPr txBox="1"/>
          <p:nvPr>
            <p:ph idx="1" type="subTitle"/>
          </p:nvPr>
        </p:nvSpPr>
        <p:spPr>
          <a:xfrm>
            <a:off x="4629025" y="1047425"/>
            <a:ext cx="3787500" cy="3479100"/>
          </a:xfrm>
          <a:prstGeom prst="rect">
            <a:avLst/>
          </a:prstGeom>
          <a:noFill/>
          <a:ln cap="flat" cmpd="sng" w="19050">
            <a:solidFill>
              <a:srgbClr val="E779A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sz="190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s" sz="1900"/>
              <a:t>Corporación sin fines de lucro, constituida en 2011.</a:t>
            </a:r>
            <a:endParaRPr sz="190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s" sz="1900"/>
              <a:t>Gestionamos y apoyamos el desarrollo de los proyectos Wikimedia en territorio nacional.</a:t>
            </a:r>
            <a:endParaRPr sz="190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sz="1900"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s" sz="1900"/>
              <a:t>Nuestro objetivo: identificar</a:t>
            </a:r>
            <a:r>
              <a:rPr lang="es" sz="1900"/>
              <a:t> las potencialidades de los proyectos Wikimedia para promover aprendizajes y habilidades, apoyando a las comunidades educativas en su trabajo cotidiano.</a:t>
            </a:r>
            <a:endParaRPr sz="1900"/>
          </a:p>
        </p:txBody>
      </p:sp>
      <p:pic>
        <p:nvPicPr>
          <p:cNvPr id="250" name="Google Shape;250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49212" y="4526386"/>
            <a:ext cx="683793" cy="51135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1" name="Google Shape;251;p36"/>
          <p:cNvCxnSpPr/>
          <p:nvPr/>
        </p:nvCxnSpPr>
        <p:spPr>
          <a:xfrm>
            <a:off x="166950" y="707300"/>
            <a:ext cx="4008300" cy="22200"/>
          </a:xfrm>
          <a:prstGeom prst="straightConnector1">
            <a:avLst/>
          </a:prstGeom>
          <a:noFill/>
          <a:ln cap="flat" cmpd="sng" w="9525">
            <a:solidFill>
              <a:srgbClr val="E779A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52" name="Google Shape;252;p36"/>
          <p:cNvPicPr preferRelativeResize="0"/>
          <p:nvPr/>
        </p:nvPicPr>
        <p:blipFill rotWithShape="1">
          <a:blip r:embed="rId4">
            <a:alphaModFix/>
          </a:blip>
          <a:srcRect b="0" l="48888" r="0" t="0"/>
          <a:stretch/>
        </p:blipFill>
        <p:spPr>
          <a:xfrm>
            <a:off x="888250" y="1452663"/>
            <a:ext cx="2694374" cy="266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